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58" r:id="rId4"/>
    <p:sldId id="257" r:id="rId5"/>
    <p:sldId id="271" r:id="rId6"/>
    <p:sldId id="262" r:id="rId7"/>
    <p:sldId id="265" r:id="rId8"/>
    <p:sldId id="274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48"/>
  </p:normalViewPr>
  <p:slideViewPr>
    <p:cSldViewPr snapToGrid="0">
      <p:cViewPr varScale="1">
        <p:scale>
          <a:sx n="112" d="100"/>
          <a:sy n="112" d="100"/>
        </p:scale>
        <p:origin x="3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C095D-68A5-BE49-B4FC-D4A71F759EDF}" type="datetimeFigureOut">
              <a:rPr lang="en-US" smtClean="0"/>
              <a:t>5/23/24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5298F-7386-BD42-B459-742BD0A04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4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5298F-7386-BD42-B459-742BD0A042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21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5298F-7386-BD42-B459-742BD0A042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9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26E0-E963-12F7-5F5E-85198A155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9D4D89-25EE-0E0D-B801-108590F0E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AD74A-D342-9619-6857-CEE39546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7833-BB5B-0B4B-886A-4ADC132CA45B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1CF2D-FA22-3B4E-E462-CA535A45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1E525-EBEB-F7AA-C9B6-6E7CF2FA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A8BF-48CD-D04F-9731-1DE11C3C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61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0D36B-1A1D-A3C2-96F9-EBADD4DB2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511613-8A18-1BFA-8A88-21387AB63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598BC-E8F9-22CF-8EF2-E9409B249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7833-BB5B-0B4B-886A-4ADC132CA45B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C485D-EE31-6086-64B9-22A6B777E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FEC4A-2D2F-0C68-A247-E6EFE788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A8BF-48CD-D04F-9731-1DE11C3C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3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698AD2-25D6-F8BB-E6B2-78BEC6ACEF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7FFD33-4FA2-8C78-E74B-548F59769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C28CC-16F4-3B78-26A0-7489DCBA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7833-BB5B-0B4B-886A-4ADC132CA45B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358EA-531C-CCBB-B81D-FA9943B70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84149-DA00-DCA7-0C1E-20F0A5B31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A8BF-48CD-D04F-9731-1DE11C3C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6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609B1-DDE8-AD26-E1A1-FE6D9BD83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BBD1E-08EE-FC76-766E-90EA57CC4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6C9EE-02CA-A21F-BB69-00BA710A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7833-BB5B-0B4B-886A-4ADC132CA45B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CFC56-4ECE-94A0-269B-87D2FCA87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A984E-49BD-78DD-EC90-18C76D018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A8BF-48CD-D04F-9731-1DE11C3C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6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4B411-AED5-F8E1-C67C-B341CFE89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3DB22-547E-D979-64BE-D083BD7FD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D039E-D9B0-9D1E-5E61-0408B9A78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7833-BB5B-0B4B-886A-4ADC132CA45B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86EC6-7C7B-DB2A-E07A-9A13AB4D4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90FF0-25C0-6E5C-A37E-FAAB8DFFF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A8BF-48CD-D04F-9731-1DE11C3C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3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D202D-6F2E-F85F-D4B9-3EE4F7E19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74C88-9DE6-3192-0C2F-65678EA1D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FE6CE-BF26-F016-A1C4-E1989AC01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E940C-7EDD-A6B3-1800-B36B30AAA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7833-BB5B-0B4B-886A-4ADC132CA45B}" type="datetimeFigureOut">
              <a:rPr lang="en-US" smtClean="0"/>
              <a:t>5/23/24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F3937-AFE6-5E81-A507-3D42B8D24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B1AD1-C68E-8701-CE6D-A0A33AF01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A8BF-48CD-D04F-9731-1DE11C3C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99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2F547-2839-28E7-9FB5-44323861C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C1BDE-70FA-C800-5B05-C3E959E9E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13C6BF-E33B-406B-1991-F91B0F0FC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EC2779-08C6-9469-12A6-CFD1679541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B4975F-C421-90A3-194D-9B57E9C3B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9D496-CCF6-2F8A-9B3D-2574ABC94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7833-BB5B-0B4B-886A-4ADC132CA45B}" type="datetimeFigureOut">
              <a:rPr lang="en-US" smtClean="0"/>
              <a:t>5/23/24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E2EAA7-56D3-46D4-888C-4EDBA2CB2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B2BBC4-C733-E66F-B257-AEAED96A9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A8BF-48CD-D04F-9731-1DE11C3C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5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84826-5008-51F1-0B2A-11A4B60F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13BF3-B1D5-7371-2699-927D61E6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7833-BB5B-0B4B-886A-4ADC132CA45B}" type="datetimeFigureOut">
              <a:rPr lang="en-US" smtClean="0"/>
              <a:t>5/23/24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8AB911-E703-0602-20C9-0893F6CC9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4028E0-996F-D612-78AD-11172FADA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A8BF-48CD-D04F-9731-1DE11C3C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9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2035C8-2360-ADA2-7EDE-9B6B73792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7833-BB5B-0B4B-886A-4ADC132CA45B}" type="datetimeFigureOut">
              <a:rPr lang="en-US" smtClean="0"/>
              <a:t>5/23/24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8906D8-6E52-B59A-FC5C-6EE0982FF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6B5E3-6786-9CE2-41E8-251EEA73B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A8BF-48CD-D04F-9731-1DE11C3C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93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557FC-5071-C87C-E49D-622BAC6D8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C9BEF-EA09-0784-BE09-C224BF17F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0BA8F-26AA-16F8-5BB7-A694509FC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8F0506-CDC6-532D-A864-C0C25DFC2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7833-BB5B-0B4B-886A-4ADC132CA45B}" type="datetimeFigureOut">
              <a:rPr lang="en-US" smtClean="0"/>
              <a:t>5/23/24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4EDAA-DF69-4351-A426-8B9E53BA9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3DB2D-B458-1B5D-DA78-E205BCF7D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A8BF-48CD-D04F-9731-1DE11C3C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6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58B-35ED-5BC3-8960-FA1BCF80E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137F90-77A3-767E-9D82-673D70BAC9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D3895C-6274-6D1D-27E2-1E11762E9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9EC17-7C23-40EA-A003-4D5065D5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7833-BB5B-0B4B-886A-4ADC132CA45B}" type="datetimeFigureOut">
              <a:rPr lang="en-US" smtClean="0"/>
              <a:t>5/23/24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F464A6-4084-EF7D-A88A-4C68EB9B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F56E74-BE15-0429-7CDC-48E7E12EC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A8BF-48CD-D04F-9731-1DE11C3C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6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6A197-BFFB-8C55-C590-912D2EBBA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ACED1-5BB4-5A8F-8696-608EC2865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3007D-BC42-C9D4-3A20-E1E2DABA17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F387833-BB5B-0B4B-886A-4ADC132CA45B}" type="datetimeFigureOut">
              <a:rPr lang="en-US" smtClean="0"/>
              <a:pPr/>
              <a:t>5/23/24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D86EF-6138-7A98-E60E-43EDCCCC9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0BB73-F93E-06F3-C1C7-8E0ECA962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9FFA8BF-48CD-D04F-9731-1DE11C3C63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70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5DAA9-6EF2-0C5A-AC5C-88C99252D1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12D5E9-C42A-C887-2120-7296EF6CCC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group of sailboats in a lake&#10;&#10;Description automatically generated">
            <a:extLst>
              <a:ext uri="{FF2B5EF4-FFF2-40B4-BE49-F238E27FC236}">
                <a16:creationId xmlns:a16="http://schemas.microsoft.com/office/drawing/2014/main" id="{D4447C8D-EB8C-A014-3CD7-C596F5525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81176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E0EE68-8AED-940F-0E55-9A2B1E8713F6}"/>
              </a:ext>
            </a:extLst>
          </p:cNvPr>
          <p:cNvSpPr/>
          <p:nvPr/>
        </p:nvSpPr>
        <p:spPr>
          <a:xfrm>
            <a:off x="0" y="5092700"/>
            <a:ext cx="12181176" cy="176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AA5768-42B3-187F-2853-6AE7EC98A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61" y="5092700"/>
            <a:ext cx="56642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28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B236D-455C-53A4-862D-A92D3D1B2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Purpose of LTRA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B15D5-6725-C245-4540-A62E8E49B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NZ" sz="18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Funding for the Lake Tarawera Wastewater Reticulation Scheme</a:t>
            </a:r>
          </a:p>
          <a:p>
            <a:pPr marL="0" indent="0" algn="just">
              <a:buNone/>
            </a:pPr>
            <a:endParaRPr lang="en-GB" sz="32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3180"/>
              </a:lnSpc>
              <a:buNone/>
            </a:pPr>
            <a:r>
              <a:rPr lang="en-GB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Our submission is that the total value of funding from both local councils and central government should be adjusted to re-establish the property owners share at no more than 50% of the project cost, and that RLC contributes additional funding to help make this possible. </a:t>
            </a:r>
            <a:endParaRPr lang="en-NZ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NZ" sz="32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70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30E98-DA4C-EC83-4DD9-928B7D1A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231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52022-BFBD-A68B-63D6-7868E9BBF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31" y="2055811"/>
            <a:ext cx="5042229" cy="4236937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ts val="3150"/>
              </a:lnSpc>
              <a:buFont typeface="Symbol" pitchFamily="2" charset="2"/>
              <a:buChar char=""/>
            </a:pPr>
            <a:r>
              <a:rPr lang="en-GB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 cost of the project is $29m.</a:t>
            </a:r>
            <a:endParaRPr lang="en-NZ" sz="2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3150"/>
              </a:lnSpc>
              <a:buFont typeface="Symbol" pitchFamily="2" charset="2"/>
              <a:buChar char=""/>
            </a:pPr>
            <a:r>
              <a:rPr lang="en-GB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Existing subsidies from RLC, BOPRC and central government total $8.1m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NZ" sz="2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3150"/>
              </a:lnSpc>
              <a:buFont typeface="Symbol" pitchFamily="2" charset="2"/>
              <a:buChar char=""/>
            </a:pPr>
            <a:r>
              <a:rPr lang="en-GB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 446 property owners would fund 67% of the project cost.</a:t>
            </a:r>
            <a:endParaRPr lang="en-NZ" sz="2400" dirty="0">
              <a:solidFill>
                <a:srgbClr val="FF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3150"/>
              </a:lnSpc>
              <a:buFont typeface="Symbol" pitchFamily="2" charset="2"/>
              <a:buChar char=""/>
            </a:pPr>
            <a:r>
              <a:rPr lang="en-GB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That is approx. $50,000 per property (including GST).</a:t>
            </a:r>
            <a:endParaRPr lang="en-NZ" sz="2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en-US" sz="2400" dirty="0"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BD99BA-0D81-03CD-513C-F5094A7A3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529" y="1"/>
            <a:ext cx="6611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78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489DE-B6C9-5FDF-C81A-69ACFABA2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225" y="347730"/>
            <a:ext cx="10817517" cy="20520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Lake Tarawera Wastewater Reticulation Scheme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Cost and Funding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1BD1D22-69C9-CB23-932C-8633674C45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772139"/>
              </p:ext>
            </p:extLst>
          </p:nvPr>
        </p:nvGraphicFramePr>
        <p:xfrm>
          <a:off x="466181" y="2698955"/>
          <a:ext cx="11199792" cy="3289125"/>
        </p:xfrm>
        <a:graphic>
          <a:graphicData uri="http://schemas.openxmlformats.org/drawingml/2006/table">
            <a:tbl>
              <a:tblPr firstRow="1" firstCol="1" bandRow="1"/>
              <a:tblGrid>
                <a:gridCol w="1107596">
                  <a:extLst>
                    <a:ext uri="{9D8B030D-6E8A-4147-A177-3AD203B41FA5}">
                      <a16:colId xmlns:a16="http://schemas.microsoft.com/office/drawing/2014/main" val="560865867"/>
                    </a:ext>
                  </a:extLst>
                </a:gridCol>
                <a:gridCol w="2148845">
                  <a:extLst>
                    <a:ext uri="{9D8B030D-6E8A-4147-A177-3AD203B41FA5}">
                      <a16:colId xmlns:a16="http://schemas.microsoft.com/office/drawing/2014/main" val="1798714694"/>
                    </a:ext>
                  </a:extLst>
                </a:gridCol>
                <a:gridCol w="3206433">
                  <a:extLst>
                    <a:ext uri="{9D8B030D-6E8A-4147-A177-3AD203B41FA5}">
                      <a16:colId xmlns:a16="http://schemas.microsoft.com/office/drawing/2014/main" val="2832430200"/>
                    </a:ext>
                  </a:extLst>
                </a:gridCol>
                <a:gridCol w="2191846">
                  <a:extLst>
                    <a:ext uri="{9D8B030D-6E8A-4147-A177-3AD203B41FA5}">
                      <a16:colId xmlns:a16="http://schemas.microsoft.com/office/drawing/2014/main" val="1444445920"/>
                    </a:ext>
                  </a:extLst>
                </a:gridCol>
                <a:gridCol w="2545072">
                  <a:extLst>
                    <a:ext uri="{9D8B030D-6E8A-4147-A177-3AD203B41FA5}">
                      <a16:colId xmlns:a16="http://schemas.microsoft.com/office/drawing/2014/main" val="847008816"/>
                    </a:ext>
                  </a:extLst>
                </a:gridCol>
              </a:tblGrid>
              <a:tr h="965295">
                <a:tc>
                  <a:txBody>
                    <a:bodyPr/>
                    <a:lstStyle/>
                    <a:p>
                      <a:pPr algn="just"/>
                      <a:r>
                        <a:rPr lang="en-GB" sz="24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2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 b="1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Cost</a:t>
                      </a:r>
                      <a:endParaRPr lang="en-NZ" sz="2400" b="1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 b="1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Stage</a:t>
                      </a:r>
                      <a:endParaRPr lang="en-NZ" sz="2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 b="1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RLC Contribution</a:t>
                      </a:r>
                      <a:endParaRPr lang="en-NZ" sz="24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Property Owner Contribution</a:t>
                      </a:r>
                      <a:endParaRPr lang="en-NZ" sz="24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0054746"/>
                  </a:ext>
                </a:extLst>
              </a:tr>
              <a:tr h="530770">
                <a:tc>
                  <a:txBody>
                    <a:bodyPr/>
                    <a:lstStyle/>
                    <a:p>
                      <a:pPr algn="just"/>
                      <a:r>
                        <a:rPr lang="en-GB" sz="24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</a:t>
                      </a:r>
                      <a:endParaRPr lang="en-NZ" sz="24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$13.8m</a:t>
                      </a:r>
                      <a:endParaRPr lang="en-NZ" sz="2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Feasibility</a:t>
                      </a:r>
                      <a:endParaRPr lang="en-NZ" sz="24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24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24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321605"/>
                  </a:ext>
                </a:extLst>
              </a:tr>
              <a:tr h="530770">
                <a:tc>
                  <a:txBody>
                    <a:bodyPr/>
                    <a:lstStyle/>
                    <a:p>
                      <a:pPr algn="just"/>
                      <a:r>
                        <a:rPr lang="en-GB" sz="24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</a:t>
                      </a:r>
                      <a:endParaRPr lang="en-NZ" sz="24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$15m - $19m</a:t>
                      </a:r>
                      <a:endParaRPr lang="en-NZ" sz="24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Funding established</a:t>
                      </a:r>
                      <a:endParaRPr lang="en-NZ" sz="24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5.5% - 4.3%</a:t>
                      </a:r>
                      <a:endParaRPr lang="en-NZ" sz="24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42% - 52%</a:t>
                      </a:r>
                      <a:endParaRPr lang="en-NZ" sz="24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6813414"/>
                  </a:ext>
                </a:extLst>
              </a:tr>
              <a:tr h="530770">
                <a:tc>
                  <a:txBody>
                    <a:bodyPr/>
                    <a:lstStyle/>
                    <a:p>
                      <a:pPr algn="just"/>
                      <a:r>
                        <a:rPr lang="en-GB" sz="24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</a:t>
                      </a:r>
                      <a:endParaRPr lang="en-NZ" sz="24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$22.5m</a:t>
                      </a:r>
                      <a:endParaRPr lang="en-NZ" sz="24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Proposal to Owners</a:t>
                      </a:r>
                      <a:endParaRPr lang="en-NZ" sz="24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3.7%</a:t>
                      </a:r>
                      <a:endParaRPr lang="en-NZ" sz="24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57%</a:t>
                      </a:r>
                      <a:endParaRPr lang="en-NZ" sz="2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31679"/>
                  </a:ext>
                </a:extLst>
              </a:tr>
              <a:tr h="530770">
                <a:tc>
                  <a:txBody>
                    <a:bodyPr/>
                    <a:lstStyle/>
                    <a:p>
                      <a:pPr algn="just"/>
                      <a:r>
                        <a:rPr lang="en-GB" sz="24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</a:t>
                      </a:r>
                      <a:endParaRPr lang="en-NZ" sz="24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$29m</a:t>
                      </a:r>
                      <a:endParaRPr lang="en-NZ" sz="2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Committed contracts</a:t>
                      </a:r>
                    </a:p>
                    <a:p>
                      <a:pPr algn="just"/>
                      <a:endParaRPr lang="en-GB" sz="2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2.8%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959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036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489DE-B6C9-5FDF-C81A-69ACFABA2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225" y="347730"/>
            <a:ext cx="10817517" cy="20520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Lake Tarawera Wastewater Reticulation Scheme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Cost and Funding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0A2810-04AB-5FB5-FFC0-0F40DE925855}"/>
              </a:ext>
            </a:extLst>
          </p:cNvPr>
          <p:cNvSpPr txBox="1"/>
          <p:nvPr/>
        </p:nvSpPr>
        <p:spPr>
          <a:xfrm>
            <a:off x="3672348" y="5884865"/>
            <a:ext cx="7300452" cy="78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1BD1D22-69C9-CB23-932C-8633674C45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743530"/>
              </p:ext>
            </p:extLst>
          </p:nvPr>
        </p:nvGraphicFramePr>
        <p:xfrm>
          <a:off x="466181" y="2698955"/>
          <a:ext cx="11199792" cy="3837765"/>
        </p:xfrm>
        <a:graphic>
          <a:graphicData uri="http://schemas.openxmlformats.org/drawingml/2006/table">
            <a:tbl>
              <a:tblPr firstRow="1" firstCol="1" bandRow="1"/>
              <a:tblGrid>
                <a:gridCol w="1107596">
                  <a:extLst>
                    <a:ext uri="{9D8B030D-6E8A-4147-A177-3AD203B41FA5}">
                      <a16:colId xmlns:a16="http://schemas.microsoft.com/office/drawing/2014/main" val="560865867"/>
                    </a:ext>
                  </a:extLst>
                </a:gridCol>
                <a:gridCol w="2148845">
                  <a:extLst>
                    <a:ext uri="{9D8B030D-6E8A-4147-A177-3AD203B41FA5}">
                      <a16:colId xmlns:a16="http://schemas.microsoft.com/office/drawing/2014/main" val="1798714694"/>
                    </a:ext>
                  </a:extLst>
                </a:gridCol>
                <a:gridCol w="3206433">
                  <a:extLst>
                    <a:ext uri="{9D8B030D-6E8A-4147-A177-3AD203B41FA5}">
                      <a16:colId xmlns:a16="http://schemas.microsoft.com/office/drawing/2014/main" val="2832430200"/>
                    </a:ext>
                  </a:extLst>
                </a:gridCol>
                <a:gridCol w="2191846">
                  <a:extLst>
                    <a:ext uri="{9D8B030D-6E8A-4147-A177-3AD203B41FA5}">
                      <a16:colId xmlns:a16="http://schemas.microsoft.com/office/drawing/2014/main" val="1444445920"/>
                    </a:ext>
                  </a:extLst>
                </a:gridCol>
                <a:gridCol w="2545072">
                  <a:extLst>
                    <a:ext uri="{9D8B030D-6E8A-4147-A177-3AD203B41FA5}">
                      <a16:colId xmlns:a16="http://schemas.microsoft.com/office/drawing/2014/main" val="847008816"/>
                    </a:ext>
                  </a:extLst>
                </a:gridCol>
              </a:tblGrid>
              <a:tr h="965295">
                <a:tc>
                  <a:txBody>
                    <a:bodyPr/>
                    <a:lstStyle/>
                    <a:p>
                      <a:pPr algn="just"/>
                      <a:r>
                        <a:rPr lang="en-GB" sz="24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2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 b="1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Cost</a:t>
                      </a:r>
                      <a:endParaRPr lang="en-NZ" sz="2400" b="1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 b="1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Stage</a:t>
                      </a:r>
                      <a:endParaRPr lang="en-NZ" sz="2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 b="1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RLC Contribution</a:t>
                      </a:r>
                      <a:endParaRPr lang="en-NZ" sz="24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Property Owner Contribution</a:t>
                      </a:r>
                      <a:endParaRPr lang="en-NZ" sz="24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0054746"/>
                  </a:ext>
                </a:extLst>
              </a:tr>
              <a:tr h="530770">
                <a:tc>
                  <a:txBody>
                    <a:bodyPr/>
                    <a:lstStyle/>
                    <a:p>
                      <a:pPr algn="just"/>
                      <a:r>
                        <a:rPr lang="en-GB" sz="24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</a:t>
                      </a:r>
                      <a:endParaRPr lang="en-NZ" sz="24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$13.8m</a:t>
                      </a:r>
                      <a:endParaRPr lang="en-NZ" sz="2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Feasibility</a:t>
                      </a:r>
                      <a:endParaRPr lang="en-NZ" sz="24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24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24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321605"/>
                  </a:ext>
                </a:extLst>
              </a:tr>
              <a:tr h="530770">
                <a:tc>
                  <a:txBody>
                    <a:bodyPr/>
                    <a:lstStyle/>
                    <a:p>
                      <a:pPr algn="just"/>
                      <a:r>
                        <a:rPr lang="en-GB" sz="24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</a:t>
                      </a:r>
                      <a:endParaRPr lang="en-NZ" sz="24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$15m - $19m</a:t>
                      </a:r>
                      <a:endParaRPr lang="en-NZ" sz="24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Funding established</a:t>
                      </a:r>
                      <a:endParaRPr lang="en-NZ" sz="24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5.5% - 4.3%</a:t>
                      </a:r>
                      <a:endParaRPr lang="en-NZ" sz="24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42% - 52%</a:t>
                      </a:r>
                      <a:endParaRPr lang="en-NZ" sz="24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6813414"/>
                  </a:ext>
                </a:extLst>
              </a:tr>
              <a:tr h="530770">
                <a:tc>
                  <a:txBody>
                    <a:bodyPr/>
                    <a:lstStyle/>
                    <a:p>
                      <a:pPr algn="just"/>
                      <a:r>
                        <a:rPr lang="en-GB" sz="24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</a:t>
                      </a:r>
                      <a:endParaRPr lang="en-NZ" sz="24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$22.5m</a:t>
                      </a:r>
                      <a:endParaRPr lang="en-NZ" sz="24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Proposal to Owners</a:t>
                      </a:r>
                      <a:endParaRPr lang="en-NZ" sz="24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3.7%</a:t>
                      </a:r>
                      <a:endParaRPr lang="en-NZ" sz="24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57%</a:t>
                      </a:r>
                      <a:endParaRPr lang="en-NZ" sz="24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31679"/>
                  </a:ext>
                </a:extLst>
              </a:tr>
              <a:tr h="530770">
                <a:tc>
                  <a:txBody>
                    <a:bodyPr/>
                    <a:lstStyle/>
                    <a:p>
                      <a:pPr algn="just"/>
                      <a:r>
                        <a:rPr lang="en-GB" sz="24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</a:t>
                      </a:r>
                      <a:endParaRPr lang="en-NZ" sz="24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$29m</a:t>
                      </a:r>
                      <a:endParaRPr lang="en-NZ" sz="2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Committed contracts</a:t>
                      </a:r>
                    </a:p>
                    <a:p>
                      <a:pPr algn="just"/>
                      <a:endParaRPr lang="en-GB" sz="2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n-GB" sz="1800" i="1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RLC Funding Policy adjusted</a:t>
                      </a:r>
                    </a:p>
                    <a:p>
                      <a:pPr algn="just"/>
                      <a:r>
                        <a:rPr lang="en-GB" sz="1800" i="1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$2700 per property</a:t>
                      </a:r>
                      <a:endParaRPr lang="en-NZ" sz="1800" i="1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2.8%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en-GB" sz="2000" i="1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2000" i="1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5.1%</a:t>
                      </a:r>
                      <a:endParaRPr lang="en-NZ" sz="2000" i="1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67%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en-GB" sz="2000" i="1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2000" i="1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65%</a:t>
                      </a:r>
                      <a:endParaRPr lang="en-NZ" sz="2400" i="1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959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243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70646-CA23-2AAA-C7F3-677A3F06C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Further matters to be considered by RLC in allocating funding to the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877D0-EFF5-48E7-A48A-F02F8D5BE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Council has a fundamental and statutory role in promoting the social, economic, environmental and cultural well-being of communities </a:t>
            </a:r>
            <a:r>
              <a:rPr lang="en-GB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 the present</a:t>
            </a:r>
            <a:r>
              <a:rPr lang="en-GB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and in the future. </a:t>
            </a:r>
            <a:endParaRPr lang="en-GB" i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GB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It is hard to imagine a funding initiative that better aligns with this role than the </a:t>
            </a:r>
            <a:r>
              <a:rPr lang="en-GB" b="1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enhancement of lake water quality </a:t>
            </a:r>
            <a:r>
              <a:rPr lang="en-GB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within the </a:t>
            </a:r>
            <a:r>
              <a:rPr lang="en-GB" i="1" kern="100" dirty="0"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en-GB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istrict.</a:t>
            </a:r>
          </a:p>
          <a:p>
            <a:pPr marL="457200" lvl="1" indent="0">
              <a:buNone/>
            </a:pPr>
            <a:endParaRPr lang="en-NZ" i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663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70646-CA23-2AAA-C7F3-677A3F06C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Further matters to be considered by RLC in allocating funding to the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877D0-EFF5-48E7-A48A-F02F8D5BE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2"/>
            </a:pPr>
            <a:r>
              <a:rPr lang="en-GB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Those who gain from improved water quality of iconic Lake Tarawera are a very wide range of people locally, regionally, nationally, and internationally. </a:t>
            </a:r>
          </a:p>
          <a:p>
            <a:pPr marL="0" indent="0">
              <a:lnSpc>
                <a:spcPct val="110000"/>
              </a:lnSpc>
              <a:buNone/>
            </a:pPr>
            <a:endParaRPr lang="en-GB" sz="24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GB" sz="24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This wide range of beneficiaries should be recognised through the </a:t>
            </a:r>
            <a:r>
              <a:rPr lang="en-GB" sz="2400" b="1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equitable sharing of the cost</a:t>
            </a:r>
            <a:r>
              <a:rPr lang="en-GB" sz="24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of the scheme by local councils and central government</a:t>
            </a:r>
            <a:r>
              <a:rPr lang="en-GB" sz="24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as well as property owners.</a:t>
            </a:r>
            <a:endParaRPr lang="en-NZ" i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43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70646-CA23-2AAA-C7F3-677A3F06C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Further matters to be considered by RLC in allocating funding to the scheme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5BD110-4DF7-9A7E-AE29-94BC07FB4439}"/>
              </a:ext>
            </a:extLst>
          </p:cNvPr>
          <p:cNvSpPr txBox="1"/>
          <p:nvPr/>
        </p:nvSpPr>
        <p:spPr>
          <a:xfrm>
            <a:off x="838200" y="3962401"/>
            <a:ext cx="10744201" cy="2759074"/>
          </a:xfrm>
          <a:prstGeom prst="rect">
            <a:avLst/>
          </a:prstGeom>
          <a:noFill/>
          <a:ln w="15875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877D0-EFF5-48E7-A48A-F02F8D5BE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4225"/>
            <a:ext cx="10515600" cy="466725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 startAt="3"/>
            </a:pPr>
            <a:r>
              <a:rPr lang="en-GB" sz="2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Long Term Planning in the current economic environment warrants greater prioritisation of funding for </a:t>
            </a:r>
            <a:r>
              <a:rPr lang="en-GB" sz="2600" b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core infrastructure</a:t>
            </a:r>
            <a:r>
              <a:rPr lang="en-GB" sz="2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</a:p>
          <a:p>
            <a:pPr marL="498475" indent="0">
              <a:lnSpc>
                <a:spcPct val="120000"/>
              </a:lnSpc>
              <a:buNone/>
            </a:pPr>
            <a:r>
              <a:rPr lang="en-GB" sz="2600" kern="100" dirty="0">
                <a:ea typeface="Aptos" panose="020B0004020202020204" pitchFamily="34" charset="0"/>
                <a:cs typeface="Arial" panose="020B0604020202020204" pitchFamily="34" charset="0"/>
              </a:rPr>
              <a:t>RLC proposes an additional </a:t>
            </a:r>
            <a:r>
              <a:rPr lang="en-GB" sz="2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allocation of $2.5m of </a:t>
            </a:r>
            <a:r>
              <a:rPr lang="en-GB" sz="2600" i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‘Better Off’</a:t>
            </a:r>
            <a:r>
              <a:rPr lang="en-GB" sz="2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funding for the Aquatic Centre.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GB" sz="26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GB" sz="2600" i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LTRA submits that infrastructure development is the appropriate use of this one-off funding opportunity.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GB" sz="2600" i="1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GB" sz="2600" b="1" i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We request that this funding be allocated instead to the Tarawera sewage scheme</a:t>
            </a:r>
            <a:r>
              <a:rPr lang="en-GB" sz="2600" i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, consistent with the Council’s obligations to scheme funding set out in our submission.</a:t>
            </a:r>
            <a:endParaRPr lang="en-NZ" sz="2600" i="1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24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179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B236D-455C-53A4-862D-A92D3D1B2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LTRA request to RLC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B15D5-6725-C245-4540-A62E8E49B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GB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LTRA requests that the RLC endorses that a reasonable contribution from property owners is 50% of the project cost </a:t>
            </a:r>
            <a:r>
              <a:rPr lang="en-GB" sz="24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GB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that Council both provides additional funding to the scheme and collaborates with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BOPRC</a:t>
            </a:r>
            <a:r>
              <a:rPr lang="en-GB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and central government to reduce the cost share to owners.</a:t>
            </a:r>
            <a:endParaRPr lang="en-NZ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NZ" sz="18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NZ" sz="18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en-GB" sz="24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Additional funding of $6.1m is required.</a:t>
            </a:r>
            <a:endParaRPr lang="en-NZ" sz="2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en-GB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 446 property owners would fund 50% of the project cost.</a:t>
            </a:r>
            <a:endParaRPr lang="en-NZ" sz="2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en-GB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That equates to about $37,000 per property (including GST), which would be capped.</a:t>
            </a:r>
            <a:endParaRPr lang="en-NZ" sz="2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NZ" sz="18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48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5735</TotalTime>
  <Words>561</Words>
  <Application>Microsoft Macintosh PowerPoint</Application>
  <PresentationFormat>Widescreen</PresentationFormat>
  <Paragraphs>95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Symbol</vt:lpstr>
      <vt:lpstr>Times New Roman</vt:lpstr>
      <vt:lpstr>Office Theme</vt:lpstr>
      <vt:lpstr>PowerPoint Presentation</vt:lpstr>
      <vt:lpstr>Purpose of LTRA Submission</vt:lpstr>
      <vt:lpstr>Current Funding</vt:lpstr>
      <vt:lpstr>Lake Tarawera Wastewater Reticulation Scheme   Cost and Funding</vt:lpstr>
      <vt:lpstr>Lake Tarawera Wastewater Reticulation Scheme   Cost and Funding</vt:lpstr>
      <vt:lpstr>Further matters to be considered by RLC in allocating funding to the scheme</vt:lpstr>
      <vt:lpstr>Further matters to be considered by RLC in allocating funding to the scheme</vt:lpstr>
      <vt:lpstr>Further matters to be considered by RLC in allocating funding to the scheme</vt:lpstr>
      <vt:lpstr>LTRA request to RLC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gatland@icloud.com</dc:creator>
  <cp:lastModifiedBy>gatland@icloud.com</cp:lastModifiedBy>
  <cp:revision>52</cp:revision>
  <dcterms:created xsi:type="dcterms:W3CDTF">2024-05-12T22:05:09Z</dcterms:created>
  <dcterms:modified xsi:type="dcterms:W3CDTF">2024-05-23T00:19:12Z</dcterms:modified>
</cp:coreProperties>
</file>