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68" r:id="rId3"/>
    <p:sldId id="258" r:id="rId4"/>
    <p:sldId id="257" r:id="rId5"/>
    <p:sldId id="260" r:id="rId6"/>
    <p:sldId id="262" r:id="rId7"/>
    <p:sldId id="263" r:id="rId8"/>
    <p:sldId id="264" r:id="rId9"/>
    <p:sldId id="265" r:id="rId10"/>
    <p:sldId id="266" r:id="rId11"/>
    <p:sldId id="25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48"/>
  </p:normalViewPr>
  <p:slideViewPr>
    <p:cSldViewPr snapToGrid="0">
      <p:cViewPr varScale="1">
        <p:scale>
          <a:sx n="117" d="100"/>
          <a:sy n="117" d="100"/>
        </p:scale>
        <p:origin x="2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DC095D-68A5-BE49-B4FC-D4A71F759EDF}" type="datetimeFigureOut">
              <a:rPr lang="en-US" smtClean="0"/>
              <a:t>5/14/24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E5298F-7386-BD42-B459-742BD0A04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342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E5298F-7386-BD42-B459-742BD0A0420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221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026E0-E963-12F7-5F5E-85198A1557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9D4D89-25EE-0E0D-B801-108590F0EE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1AD74A-D342-9619-6857-CEE39546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87833-BB5B-0B4B-886A-4ADC132CA45B}" type="datetimeFigureOut">
              <a:rPr lang="en-US" smtClean="0"/>
              <a:t>5/14/24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81CF2D-FA22-3B4E-E462-CA535A459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1E525-EBEB-F7AA-C9B6-6E7CF2FA2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FA8BF-48CD-D04F-9731-1DE11C3C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761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0D36B-1A1D-A3C2-96F9-EBADD4DB2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511613-8A18-1BFA-8A88-21387AB632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D598BC-E8F9-22CF-8EF2-E9409B249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87833-BB5B-0B4B-886A-4ADC132CA45B}" type="datetimeFigureOut">
              <a:rPr lang="en-US" smtClean="0"/>
              <a:t>5/14/24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AC485D-EE31-6086-64B9-22A6B777E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FEC4A-2D2F-0C68-A247-E6EFE7885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FA8BF-48CD-D04F-9731-1DE11C3C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832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698AD2-25D6-F8BB-E6B2-78BEC6ACEF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7FFD33-4FA2-8C78-E74B-548F597692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3C28CC-16F4-3B78-26A0-7489DCBAC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87833-BB5B-0B4B-886A-4ADC132CA45B}" type="datetimeFigureOut">
              <a:rPr lang="en-US" smtClean="0"/>
              <a:t>5/14/24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E358EA-531C-CCBB-B81D-FA9943B70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B84149-DA00-DCA7-0C1E-20F0A5B31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FA8BF-48CD-D04F-9731-1DE11C3C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564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609B1-DDE8-AD26-E1A1-FE6D9BD83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BBD1E-08EE-FC76-766E-90EA57CC4F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6C9EE-02CA-A21F-BB69-00BA710A7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87833-BB5B-0B4B-886A-4ADC132CA45B}" type="datetimeFigureOut">
              <a:rPr lang="en-US" smtClean="0"/>
              <a:t>5/14/24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CFC56-4ECE-94A0-269B-87D2FCA87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DA984E-49BD-78DD-EC90-18C76D018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FA8BF-48CD-D04F-9731-1DE11C3C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669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4B411-AED5-F8E1-C67C-B341CFE89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33DB22-547E-D979-64BE-D083BD7FDA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8D039E-D9B0-9D1E-5E61-0408B9A78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87833-BB5B-0B4B-886A-4ADC132CA45B}" type="datetimeFigureOut">
              <a:rPr lang="en-US" smtClean="0"/>
              <a:t>5/14/24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C86EC6-7C7B-DB2A-E07A-9A13AB4D4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B90FF0-25C0-6E5C-A37E-FAAB8DFFF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FA8BF-48CD-D04F-9731-1DE11C3C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136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D202D-6F2E-F85F-D4B9-3EE4F7E19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C74C88-9DE6-3192-0C2F-65678EA1DC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0FE6CE-BF26-F016-A1C4-E1989AC01A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DE940C-7EDD-A6B3-1800-B36B30AAA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87833-BB5B-0B4B-886A-4ADC132CA45B}" type="datetimeFigureOut">
              <a:rPr lang="en-US" smtClean="0"/>
              <a:t>5/14/24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0F3937-AFE6-5E81-A507-3D42B8D24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CB1AD1-C68E-8701-CE6D-A0A33AF01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FA8BF-48CD-D04F-9731-1DE11C3C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199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2F547-2839-28E7-9FB5-44323861C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C1BDE-70FA-C800-5B05-C3E959E9E9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13C6BF-E33B-406B-1991-F91B0F0FC9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EC2779-08C6-9469-12A6-CFD1679541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B4975F-C421-90A3-194D-9B57E9C3B5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9D496-CCF6-2F8A-9B3D-2574ABC94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87833-BB5B-0B4B-886A-4ADC132CA45B}" type="datetimeFigureOut">
              <a:rPr lang="en-US" smtClean="0"/>
              <a:t>5/14/24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E2EAA7-56D3-46D4-888C-4EDBA2CB2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B2BBC4-C733-E66F-B257-AEAED96A9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FA8BF-48CD-D04F-9731-1DE11C3C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754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84826-5008-51F1-0B2A-11A4B60F4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913BF3-B1D5-7371-2699-927D61E62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87833-BB5B-0B4B-886A-4ADC132CA45B}" type="datetimeFigureOut">
              <a:rPr lang="en-US" smtClean="0"/>
              <a:t>5/14/24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8AB911-E703-0602-20C9-0893F6CC9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4028E0-996F-D612-78AD-11172FADA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FA8BF-48CD-D04F-9731-1DE11C3C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29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2035C8-2360-ADA2-7EDE-9B6B73792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87833-BB5B-0B4B-886A-4ADC132CA45B}" type="datetimeFigureOut">
              <a:rPr lang="en-US" smtClean="0"/>
              <a:t>5/14/24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8906D8-6E52-B59A-FC5C-6EE0982FF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16B5E3-6786-9CE2-41E8-251EEA73B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FA8BF-48CD-D04F-9731-1DE11C3C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793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557FC-5071-C87C-E49D-622BAC6D8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C9BEF-EA09-0784-BE09-C224BF17F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00BA8F-26AA-16F8-5BB7-A694509FC4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8F0506-CDC6-532D-A864-C0C25DFC2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87833-BB5B-0B4B-886A-4ADC132CA45B}" type="datetimeFigureOut">
              <a:rPr lang="en-US" smtClean="0"/>
              <a:t>5/14/24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E4EDAA-DF69-4351-A426-8B9E53BA9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C3DB2D-B458-1B5D-DA78-E205BCF7D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FA8BF-48CD-D04F-9731-1DE11C3C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465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D858B-35ED-5BC3-8960-FA1BCF80E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137F90-77A3-767E-9D82-673D70BAC9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D3895C-6274-6D1D-27E2-1E11762E9D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59EC17-7C23-40EA-A003-4D5065D53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87833-BB5B-0B4B-886A-4ADC132CA45B}" type="datetimeFigureOut">
              <a:rPr lang="en-US" smtClean="0"/>
              <a:t>5/14/24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F464A6-4084-EF7D-A88A-4C68EB9B4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F56E74-BE15-0429-7CDC-48E7E12EC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FA8BF-48CD-D04F-9731-1DE11C3C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362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6A197-BFFB-8C55-C590-912D2EBBA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8ACED1-5BB4-5A8F-8696-608EC28659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F3007D-BC42-C9D4-3A20-E1E2DABA17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BF387833-BB5B-0B4B-886A-4ADC132CA45B}" type="datetimeFigureOut">
              <a:rPr lang="en-US" smtClean="0"/>
              <a:pPr/>
              <a:t>5/14/24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DD86EF-6138-7A98-E60E-43EDCCCC96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0BB73-F93E-06F3-C1C7-8E0ECA9624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59FFA8BF-48CD-D04F-9731-1DE11C3C63F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705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5DAA9-6EF2-0C5A-AC5C-88C99252D1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12D5E9-C42A-C887-2120-7296EF6CCC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A group of sailboats in a lake&#10;&#10;Description automatically generated">
            <a:extLst>
              <a:ext uri="{FF2B5EF4-FFF2-40B4-BE49-F238E27FC236}">
                <a16:creationId xmlns:a16="http://schemas.microsoft.com/office/drawing/2014/main" id="{D4447C8D-EB8C-A014-3CD7-C596F55250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2873" y="384758"/>
            <a:ext cx="8106253" cy="45638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AA5768-42B3-187F-2853-6AE7EC98AA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3899" y="4948578"/>
            <a:ext cx="5664200" cy="176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328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B236D-455C-53A4-862D-A92D3D1B2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LTRA request to Regional Council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B15D5-6725-C245-4540-A62E8E49BC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sz="24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LTRA requests that the Regional Council endorses that a reasonable contribution from property owners is 50% of the project cost and that Council both provides additional funding to the scheme and collaborates with Rotorua Lakes Council and central government to reduce the cost share to owners.</a:t>
            </a:r>
            <a:endParaRPr lang="en-NZ" sz="24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NZ" sz="18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Symbol" pitchFamily="2" charset="2"/>
              <a:buChar char=""/>
            </a:pPr>
            <a:r>
              <a:rPr lang="en-GB" sz="2400" b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Additional funding of $6.1m is required.</a:t>
            </a:r>
            <a:endParaRPr lang="en-NZ" sz="24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Symbol" pitchFamily="2" charset="2"/>
              <a:buChar char=""/>
            </a:pPr>
            <a:r>
              <a:rPr lang="en-GB" sz="24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The 446 property owners would fund 50% of the project cost.</a:t>
            </a:r>
            <a:endParaRPr lang="en-NZ" sz="24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Symbol" pitchFamily="2" charset="2"/>
              <a:buChar char=""/>
            </a:pPr>
            <a:r>
              <a:rPr lang="en-GB" sz="24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That equates to about $37,000 per property (including GST), which would </a:t>
            </a:r>
            <a:r>
              <a:rPr lang="en-GB" sz="24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be capped.</a:t>
            </a:r>
            <a:endParaRPr lang="en-NZ" sz="24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NZ" sz="18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848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70646-CA23-2AAA-C7F3-677A3F06C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Matters to be considered by BOPRC in allocating funding to the scheme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877D0-EFF5-48E7-A48A-F02F8D5BE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GB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Regional Council is being requested to contribute a greater share of the capital cost of a scheme that </a:t>
            </a:r>
            <a:r>
              <a:rPr lang="en-GB" sz="20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enhances lake water quality. </a:t>
            </a:r>
            <a:endParaRPr lang="en-NZ" sz="2000" b="1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GB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Council has a fundamental role in promoting the social, economic, environmental and cultural well-being of communities in the present and the future. </a:t>
            </a:r>
            <a:endParaRPr lang="en-NZ" sz="20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GB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scheme is providing a superior lake water quality outcome than that prescribed by Council’s OSET requirements. </a:t>
            </a:r>
            <a:endParaRPr lang="en-NZ" sz="20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GB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Council is a direct economic beneficiary of the reticulation scheme versus the alternative of implementing OSET replacement under its own management, and then managing quality and compliance for individual on-site wastewater systems in perpetuity.</a:t>
            </a:r>
            <a:endParaRPr lang="en-NZ" sz="20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GB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Those who gain from the improved water quality of iconic Lake Tarawera are a very wide range of people locally, regionally, nationally, and internationally. </a:t>
            </a:r>
            <a:endParaRPr lang="en-NZ" sz="20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45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B236D-455C-53A4-862D-A92D3D1B2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Purpose of LTRA Submission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B15D5-6725-C245-4540-A62E8E49BC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en-NZ" sz="18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GB" sz="3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Funding for the Lake Tarawera Wastewater Reticulation Scheme</a:t>
            </a:r>
          </a:p>
          <a:p>
            <a:pPr marL="0" indent="0" algn="just">
              <a:buNone/>
            </a:pPr>
            <a:endParaRPr lang="en-GB" sz="32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GB" sz="3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We request that the Regional Council endorses that a fair contribution from property owners is 50% of the project cost and that Council provides additional funding to the scheme to reduce the cost share to owners.</a:t>
            </a:r>
            <a:endParaRPr lang="en-NZ" sz="32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70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30E98-DA4C-EC83-4DD9-928B7D1A0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231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Current Funding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15284A-34C6-6C08-630F-132D53A50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5460" y="0"/>
            <a:ext cx="660654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52022-BFBD-A68B-63D6-7868E9BBF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231" y="1941411"/>
            <a:ext cx="5042229" cy="4351338"/>
          </a:xfrm>
        </p:spPr>
        <p:txBody>
          <a:bodyPr>
            <a:normAutofit lnSpcReduction="10000"/>
          </a:bodyPr>
          <a:lstStyle/>
          <a:p>
            <a:pPr marL="342900" lvl="0" indent="-342900" algn="just">
              <a:buFont typeface="Symbol" pitchFamily="2" charset="2"/>
              <a:buChar char=""/>
            </a:pPr>
            <a:r>
              <a:rPr lang="en-GB" sz="24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The cost of the project is $29m</a:t>
            </a:r>
          </a:p>
          <a:p>
            <a:pPr marL="342900" lvl="0" indent="-342900" algn="just">
              <a:buFont typeface="Symbol" pitchFamily="2" charset="2"/>
              <a:buChar char=""/>
            </a:pPr>
            <a:endParaRPr lang="en-NZ" sz="24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Symbol" pitchFamily="2" charset="2"/>
              <a:buChar char=""/>
            </a:pPr>
            <a:r>
              <a:rPr lang="en-GB" sz="24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Existing subsidies from BOPRC, RLC and central government total $8.1m.</a:t>
            </a:r>
          </a:p>
          <a:p>
            <a:pPr marL="342900" lvl="0" indent="-342900" algn="just">
              <a:buFont typeface="Symbol" pitchFamily="2" charset="2"/>
              <a:buChar char=""/>
            </a:pPr>
            <a:endParaRPr lang="en-NZ" sz="24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Symbol" pitchFamily="2" charset="2"/>
              <a:buChar char=""/>
            </a:pPr>
            <a:r>
              <a:rPr lang="en-GB" sz="24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The 446 property owners would fund 67% of the project cost.</a:t>
            </a:r>
          </a:p>
          <a:p>
            <a:pPr marL="342900" lvl="0" indent="-342900" algn="just">
              <a:buFont typeface="Symbol" pitchFamily="2" charset="2"/>
              <a:buChar char=""/>
            </a:pPr>
            <a:endParaRPr lang="en-NZ" sz="24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Symbol" pitchFamily="2" charset="2"/>
              <a:buChar char=""/>
            </a:pPr>
            <a:r>
              <a:rPr lang="en-GB" sz="24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That is approx. $50,000 per property (including GST).</a:t>
            </a:r>
            <a:endParaRPr lang="en-NZ" sz="24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578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489DE-B6C9-5FDF-C81A-69ACFABA2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225" y="347730"/>
            <a:ext cx="10817517" cy="205203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Lake Tarawera Wastewater Reticulation Scheme 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Cost and Funding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1BD1D22-69C9-CB23-932C-8633674C45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8844523"/>
              </p:ext>
            </p:extLst>
          </p:nvPr>
        </p:nvGraphicFramePr>
        <p:xfrm>
          <a:off x="1115568" y="3446897"/>
          <a:ext cx="10168130" cy="2332387"/>
        </p:xfrm>
        <a:graphic>
          <a:graphicData uri="http://schemas.openxmlformats.org/drawingml/2006/table">
            <a:tbl>
              <a:tblPr firstRow="1" firstCol="1" bandRow="1"/>
              <a:tblGrid>
                <a:gridCol w="1005570">
                  <a:extLst>
                    <a:ext uri="{9D8B030D-6E8A-4147-A177-3AD203B41FA5}">
                      <a16:colId xmlns:a16="http://schemas.microsoft.com/office/drawing/2014/main" val="560865867"/>
                    </a:ext>
                  </a:extLst>
                </a:gridCol>
                <a:gridCol w="1950905">
                  <a:extLst>
                    <a:ext uri="{9D8B030D-6E8A-4147-A177-3AD203B41FA5}">
                      <a16:colId xmlns:a16="http://schemas.microsoft.com/office/drawing/2014/main" val="1798714694"/>
                    </a:ext>
                  </a:extLst>
                </a:gridCol>
                <a:gridCol w="2911075">
                  <a:extLst>
                    <a:ext uri="{9D8B030D-6E8A-4147-A177-3AD203B41FA5}">
                      <a16:colId xmlns:a16="http://schemas.microsoft.com/office/drawing/2014/main" val="2832430200"/>
                    </a:ext>
                  </a:extLst>
                </a:gridCol>
                <a:gridCol w="1989945">
                  <a:extLst>
                    <a:ext uri="{9D8B030D-6E8A-4147-A177-3AD203B41FA5}">
                      <a16:colId xmlns:a16="http://schemas.microsoft.com/office/drawing/2014/main" val="1444445920"/>
                    </a:ext>
                  </a:extLst>
                </a:gridCol>
                <a:gridCol w="2310635">
                  <a:extLst>
                    <a:ext uri="{9D8B030D-6E8A-4147-A177-3AD203B41FA5}">
                      <a16:colId xmlns:a16="http://schemas.microsoft.com/office/drawing/2014/main" val="847008816"/>
                    </a:ext>
                  </a:extLst>
                </a:gridCol>
              </a:tblGrid>
              <a:tr h="723475"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100" b="0" i="0" u="none" strike="noStrike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0467" marR="120467" marT="1673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100" b="0" i="0" u="none" strike="noStrike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Cost</a:t>
                      </a:r>
                      <a:endParaRPr lang="en-GB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0467" marR="120467" marT="1673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100" b="0" i="0" u="none" strike="noStrike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Stage</a:t>
                      </a:r>
                      <a:endParaRPr lang="en-GB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0467" marR="120467" marT="1673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100" b="0" i="0" u="none" strike="noStrike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BOPRC Contribution</a:t>
                      </a:r>
                      <a:endParaRPr lang="en-GB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0467" marR="120467" marT="1673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100" b="0" i="0" u="none" strike="noStrike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Property Owner Contribution</a:t>
                      </a:r>
                      <a:endParaRPr lang="en-GB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0467" marR="120467" marT="1673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0054746"/>
                  </a:ext>
                </a:extLst>
              </a:tr>
              <a:tr h="402228"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100" b="0" i="0" u="none" strike="noStrike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n-GB" sz="3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0467" marR="120467" marT="1673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100" b="0" i="0" u="none" strike="noStrike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$13.8m</a:t>
                      </a:r>
                      <a:endParaRPr lang="en-GB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0467" marR="120467" marT="1673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100" b="0" i="0" u="none" strike="noStrike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Feasibility</a:t>
                      </a:r>
                      <a:endParaRPr lang="en-GB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0467" marR="120467" marT="1673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100" b="0" i="0" u="none" strike="noStrike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0467" marR="120467" marT="1673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100" b="0" i="0" u="none" strike="noStrike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0467" marR="120467" marT="1673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8321605"/>
                  </a:ext>
                </a:extLst>
              </a:tr>
              <a:tr h="402228"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100" b="0" i="0" u="none" strike="noStrike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en-GB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0467" marR="120467" marT="1673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100" b="0" i="0" u="none" strike="noStrike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Calibri" panose="020F0502020204030204" pitchFamily="34" charset="0"/>
                        </a:rPr>
                        <a:t>$15m - $19m</a:t>
                      </a:r>
                      <a:endParaRPr lang="en-GB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0467" marR="120467" marT="1673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100" b="0" i="0" u="none" strike="noStrike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Funding established</a:t>
                      </a:r>
                      <a:endParaRPr lang="en-GB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0467" marR="120467" marT="1673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100" b="0" i="0" u="none" strike="noStrike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5.0% - 3.9%</a:t>
                      </a:r>
                      <a:endParaRPr lang="en-GB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0467" marR="120467" marT="1673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100" b="0" i="0" u="none" strike="noStrike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42% - 52%</a:t>
                      </a:r>
                      <a:endParaRPr lang="en-GB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0467" marR="120467" marT="1673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6813414"/>
                  </a:ext>
                </a:extLst>
              </a:tr>
              <a:tr h="402228"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100" b="0" i="0" u="none" strike="noStrike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en-GB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0467" marR="120467" marT="1673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100" b="0" i="0" u="none" strike="noStrike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$22.5m</a:t>
                      </a:r>
                      <a:endParaRPr lang="en-GB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0467" marR="120467" marT="1673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100" b="0" i="0" u="none" strike="noStrike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Proposal to Owners</a:t>
                      </a:r>
                      <a:endParaRPr lang="en-GB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0467" marR="120467" marT="1673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100" b="0" i="0" u="none" strike="noStrike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3.3%</a:t>
                      </a:r>
                      <a:endParaRPr lang="en-GB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0467" marR="120467" marT="1673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100" b="0" i="0" u="none" strike="noStrike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57%</a:t>
                      </a:r>
                      <a:endParaRPr lang="en-GB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0467" marR="120467" marT="1673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031679"/>
                  </a:ext>
                </a:extLst>
              </a:tr>
              <a:tr h="402228"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100" b="0" i="0" u="none" strike="noStrike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en-GB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0467" marR="120467" marT="1673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100" b="0" i="0" u="none" strike="noStrike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$29m</a:t>
                      </a:r>
                      <a:endParaRPr lang="en-GB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0467" marR="120467" marT="1673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100" b="0" i="0" u="none" strike="noStrike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Committed contracts</a:t>
                      </a:r>
                      <a:endParaRPr lang="en-GB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0467" marR="120467" marT="1673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100" b="0" i="0" u="none" strike="noStrike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2.6%</a:t>
                      </a:r>
                      <a:endParaRPr lang="en-GB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0467" marR="120467" marT="1673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100" b="0" i="0" u="none" strike="noStrike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67%</a:t>
                      </a:r>
                      <a:endParaRPr lang="en-GB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0467" marR="120467" marT="1673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69598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5036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70646-CA23-2AAA-C7F3-677A3F06C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Matters to be considered by BOPRC in allocating funding to the scheme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877D0-EFF5-48E7-A48A-F02F8D5BE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sz="24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4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Regional Council is being requested to contribute a greater share of the capital cost of a scheme that </a:t>
            </a:r>
            <a:r>
              <a:rPr lang="en-GB" sz="2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enhances</a:t>
            </a:r>
            <a:r>
              <a:rPr lang="en-GB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lake water quality</a:t>
            </a:r>
            <a:r>
              <a:rPr lang="en-GB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endParaRPr lang="en-GB" sz="24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GB" i="1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GB" i="1" kern="100" dirty="0"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GB" i="1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GB" i="1" kern="100" dirty="0"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GB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3B714A-A481-D499-469D-CC80AC4445BC}"/>
              </a:ext>
            </a:extLst>
          </p:cNvPr>
          <p:cNvSpPr txBox="1"/>
          <p:nvPr/>
        </p:nvSpPr>
        <p:spPr>
          <a:xfrm>
            <a:off x="1460090" y="4388900"/>
            <a:ext cx="8770374" cy="1200329"/>
          </a:xfrm>
          <a:prstGeom prst="rect">
            <a:avLst/>
          </a:prstGeom>
          <a:noFill/>
          <a:ln w="222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BOPRC response to LTRA submission to 2021 LTP</a:t>
            </a:r>
          </a:p>
          <a:p>
            <a:endParaRPr lang="en-GB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GB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‘</a:t>
            </a:r>
            <a:r>
              <a:rPr lang="en-GB" sz="1800" i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 consider that this funding contribution ($750,000) towards a service that is the primary responsibility of Rotorua Lakes Council is the appropriate amount’</a:t>
            </a:r>
            <a:r>
              <a:rPr lang="en-GB" sz="1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618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70646-CA23-2AAA-C7F3-677A3F06C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Matters to be considered by BOPRC in allocating funding to the scheme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877D0-EFF5-48E7-A48A-F02F8D5BE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sz="24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4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 startAt="2"/>
            </a:pPr>
            <a:r>
              <a:rPr lang="en-GB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Council has a fundamental role in promoting the social, economic, environmental and cultural well-being of communities in the present and the future. </a:t>
            </a:r>
          </a:p>
          <a:p>
            <a:pPr marL="0" indent="0">
              <a:buNone/>
            </a:pPr>
            <a:endParaRPr lang="en-GB" sz="24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GB" sz="2400" i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It is hard to imagine a funding initiative that better aligns with this role than the enhancement of lake water quality in the Region.</a:t>
            </a:r>
            <a:endParaRPr lang="en-NZ" i="1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663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70646-CA23-2AAA-C7F3-677A3F06C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Matters to be considered by BOPRC in allocating funding to the scheme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877D0-EFF5-48E7-A48A-F02F8D5BE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sz="24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4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 startAt="3"/>
            </a:pPr>
            <a:r>
              <a:rPr lang="en-GB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scheme is providing a superior lake water quality outcome than that prescribed by Council’s OSET requirements. </a:t>
            </a:r>
          </a:p>
          <a:p>
            <a:pPr marL="0" indent="0">
              <a:buNone/>
            </a:pPr>
            <a:endParaRPr lang="en-GB" sz="24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GB" sz="24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Council should happily recognise the core benefit of a scheme which totally eliminates wastewater discharges to the lake forever, through its share of scheme funding.</a:t>
            </a:r>
            <a:endParaRPr lang="en-NZ" i="1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108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70646-CA23-2AAA-C7F3-677A3F06C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Matters to be considered by BOPRC in allocating funding to the scheme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877D0-EFF5-48E7-A48A-F02F8D5BE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sz="24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4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 startAt="4"/>
            </a:pPr>
            <a:r>
              <a:rPr lang="en-GB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Council is a direct economic beneficiary of the reticulation scheme versus the alternative of implementing OSET replacement under its own management, and then managing quality and compliance for individual on-site wastewater systems in perpetuity. </a:t>
            </a:r>
          </a:p>
          <a:p>
            <a:pPr marL="0" indent="0">
              <a:buNone/>
            </a:pPr>
            <a:endParaRPr lang="en-GB" sz="24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GB" i="1" kern="100" dirty="0">
                <a:ea typeface="Aptos" panose="020B0004020202020204" pitchFamily="34" charset="0"/>
                <a:cs typeface="Arial" panose="020B0604020202020204" pitchFamily="34" charset="0"/>
              </a:rPr>
              <a:t>Council’s contribution should recognise this direct economic benefit.</a:t>
            </a:r>
            <a:endParaRPr lang="en-NZ" i="1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180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70646-CA23-2AAA-C7F3-677A3F06C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Matters to be considered by BOPRC in allocating funding to the scheme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877D0-EFF5-48E7-A48A-F02F8D5BE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sz="24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4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 startAt="5"/>
            </a:pPr>
            <a:r>
              <a:rPr lang="en-GB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Those who gain from improved water quality of iconic Lake Tarawera - a very wide range of people locally, regionally, nationally, and internationally. </a:t>
            </a:r>
          </a:p>
          <a:p>
            <a:pPr marL="0" indent="0">
              <a:buNone/>
            </a:pPr>
            <a:endParaRPr lang="en-GB" sz="24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GB" sz="24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wide range of beneficiaries must be recognised through the equitable sharing of the cost of the scheme by local councils and central government and property owners.</a:t>
            </a:r>
            <a:endParaRPr lang="en-NZ" i="1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432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1554</TotalTime>
  <Words>708</Words>
  <Application>Microsoft Macintosh PowerPoint</Application>
  <PresentationFormat>Widescreen</PresentationFormat>
  <Paragraphs>87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Aptos</vt:lpstr>
      <vt:lpstr>Aptos Display</vt:lpstr>
      <vt:lpstr>Arial</vt:lpstr>
      <vt:lpstr>Symbol</vt:lpstr>
      <vt:lpstr>Times New Roman</vt:lpstr>
      <vt:lpstr>Office Theme</vt:lpstr>
      <vt:lpstr>PowerPoint Presentation</vt:lpstr>
      <vt:lpstr>Purpose of LTRA Submission</vt:lpstr>
      <vt:lpstr>Current Funding</vt:lpstr>
      <vt:lpstr>Lake Tarawera Wastewater Reticulation Scheme   Cost and Funding</vt:lpstr>
      <vt:lpstr>Matters to be considered by BOPRC in allocating funding to the scheme</vt:lpstr>
      <vt:lpstr>Matters to be considered by BOPRC in allocating funding to the scheme</vt:lpstr>
      <vt:lpstr>Matters to be considered by BOPRC in allocating funding to the scheme</vt:lpstr>
      <vt:lpstr>Matters to be considered by BOPRC in allocating funding to the scheme</vt:lpstr>
      <vt:lpstr>Matters to be considered by BOPRC in allocating funding to the scheme</vt:lpstr>
      <vt:lpstr>LTRA request to Regional Council</vt:lpstr>
      <vt:lpstr>Matters to be considered by BOPRC in allocating funding to the scheme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gatland@icloud.com</dc:creator>
  <cp:lastModifiedBy>gatland@icloud.com</cp:lastModifiedBy>
  <cp:revision>24</cp:revision>
  <dcterms:created xsi:type="dcterms:W3CDTF">2024-05-12T22:05:09Z</dcterms:created>
  <dcterms:modified xsi:type="dcterms:W3CDTF">2024-05-14T00:27:10Z</dcterms:modified>
</cp:coreProperties>
</file>